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258" r:id="rId5"/>
    <p:sldId id="257" r:id="rId6"/>
    <p:sldId id="263" r:id="rId7"/>
    <p:sldId id="262" r:id="rId8"/>
    <p:sldId id="267" r:id="rId9"/>
    <p:sldId id="265" r:id="rId10"/>
    <p:sldId id="261" r:id="rId11"/>
    <p:sldId id="260" r:id="rId12"/>
    <p:sldId id="264" r:id="rId13"/>
    <p:sldId id="266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9" d="100"/>
          <a:sy n="69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9BB60-0612-44E8-9A77-CC673EAFDF4A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B6B74-B3C6-4A47-A12D-BB9FF89F7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412776"/>
            <a:ext cx="777686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</a:t>
            </a:r>
            <a:r>
              <a:rPr lang="uk-UA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ісце</a:t>
            </a:r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фінансового ринку в фінансовій системі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441941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Підготувала</a:t>
            </a:r>
            <a:endParaRPr lang="ru-RU" sz="32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Студенка</a:t>
            </a: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групи УФФ-33с</a:t>
            </a:r>
          </a:p>
          <a:p>
            <a:pPr algn="ctr"/>
            <a:r>
              <a:rPr lang="uk-UA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Галань</a:t>
            </a:r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Наталія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32656"/>
            <a:ext cx="67796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Факультет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управління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фінансами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бізнесу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i.obozrevatel.ua/2/1237615/249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400050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Лента лицом вниз 5"/>
          <p:cNvSpPr/>
          <p:nvPr/>
        </p:nvSpPr>
        <p:spPr>
          <a:xfrm>
            <a:off x="1331640" y="260648"/>
            <a:ext cx="6624736" cy="1872208"/>
          </a:xfrm>
          <a:prstGeom prst="ribbon">
            <a:avLst/>
          </a:prstGeom>
          <a:solidFill>
            <a:srgbClr val="92D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/>
              <a:t>Розвинені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фінансові</a:t>
            </a:r>
            <a:r>
              <a:rPr lang="ru-RU" sz="2800" b="1" i="1" dirty="0" smtClean="0"/>
              <a:t> ринки </a:t>
            </a:r>
            <a:r>
              <a:rPr lang="ru-RU" sz="2800" b="1" i="1" dirty="0" err="1" smtClean="0"/>
              <a:t>відображають</a:t>
            </a:r>
            <a:endParaRPr lang="ru-RU" sz="28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212976"/>
            <a:ext cx="3396699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/>
              <a:t>стійке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економічне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зростання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4293096"/>
            <a:ext cx="5832648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відносно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однорідний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розвиток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галузей</a:t>
            </a:r>
            <a:r>
              <a:rPr lang="ru-RU" sz="2000" b="1" dirty="0" smtClean="0"/>
              <a:t> та </a:t>
            </a:r>
            <a:r>
              <a:rPr lang="ru-RU" sz="2000" b="1" dirty="0" err="1" smtClean="0"/>
              <a:t>регіонів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2924944"/>
            <a:ext cx="2597249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низькі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темпи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інфляції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3573016"/>
            <a:ext cx="3798412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розумні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режими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оподаткування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2564904"/>
            <a:ext cx="3263201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стабільну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законодавчу</a:t>
            </a:r>
            <a:r>
              <a:rPr lang="ru-RU" sz="2000" b="1" dirty="0" smtClean="0"/>
              <a:t> базу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95936" y="5085184"/>
            <a:ext cx="4672946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000" b="1" dirty="0" err="1" smtClean="0"/>
              <a:t>сприятливий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клімат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країні</a:t>
            </a:r>
            <a:r>
              <a:rPr lang="ru-RU" sz="2000" b="1" dirty="0" smtClean="0"/>
              <a:t> 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877272"/>
            <a:ext cx="7128792" cy="400110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 </a:t>
            </a:r>
            <a:r>
              <a:rPr lang="ru-RU" sz="2000" b="1" dirty="0" err="1" smtClean="0"/>
              <a:t>певний</a:t>
            </a:r>
            <a:r>
              <a:rPr lang="ru-RU" sz="2000" b="1" dirty="0" smtClean="0"/>
              <a:t> баланс </a:t>
            </a:r>
            <a:r>
              <a:rPr lang="ru-RU" sz="2000" b="1" dirty="0" err="1" smtClean="0"/>
              <a:t>фінансово-економічних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інтересів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суспільстві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kazino-onlajn.com.ua/img/groshi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3019" y="4365104"/>
            <a:ext cx="2540981" cy="231229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03848" y="188640"/>
            <a:ext cx="310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Висновок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Отже,функціонування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ринку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неможливе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без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фінансової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системи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забезпечує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нормальне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існування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розвиток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Фінансовий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ринок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є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важливим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каналом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фінансування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економіки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фундаментом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фінансової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системи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надає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їй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стабільності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</a:t>
            </a:r>
            <a:r>
              <a:rPr lang="ru-RU" sz="2800" b="1" i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усталеності</a:t>
            </a:r>
            <a:endParaRPr lang="ru-RU" sz="2800" b="1" i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736118">
            <a:off x="827584" y="2132856"/>
            <a:ext cx="786491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s://encrypted-tbn3.gstatic.com/images?q=tbn:ANd9GcQ0-2ImZ-XZ3umrmjmoG53XQ6Cu_bfPJ07CDpz5_WnpB5w6jZ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7288">
            <a:off x="2771800" y="3645024"/>
            <a:ext cx="3937992" cy="291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3808" y="332656"/>
            <a:ext cx="342914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err="1" smtClean="0"/>
              <a:t>Фінансовий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ринок</a:t>
            </a:r>
            <a:endParaRPr lang="ru-RU" sz="3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628800"/>
            <a:ext cx="4752528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механізм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перерозподілу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активів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окремими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суб'єктами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підприємницької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діяльності</a:t>
            </a:r>
            <a:r>
              <a:rPr lang="ru-RU" sz="2400" i="1" dirty="0" smtClean="0"/>
              <a:t>, державою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населенням</a:t>
            </a:r>
            <a:r>
              <a:rPr lang="ru-RU" sz="2400" i="1" dirty="0" smtClean="0"/>
              <a:t>, а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міжнародними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інститутами</a:t>
            </a:r>
            <a:endParaRPr lang="ru-RU" sz="24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869160"/>
            <a:ext cx="7560840" cy="15696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Фінансовий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ринок</a:t>
            </a:r>
            <a:r>
              <a:rPr lang="ru-RU" sz="2400" i="1" dirty="0" smtClean="0"/>
              <a:t> через </a:t>
            </a:r>
            <a:r>
              <a:rPr lang="ru-RU" sz="2400" i="1" dirty="0" err="1" smtClean="0"/>
              <a:t>посередників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фірми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інституції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надають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послуги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реалізує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рішення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домогосподарств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приватних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компаній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урядових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організацій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19460" name="Picture 4" descr="http://image.zn.ua/media/images/614xX/Jul2015/121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 descr="Структура фінансової системи Украї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2493"/>
            <a:ext cx="9144000" cy="57223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rbc.ua/static/img/_/u/_u__650x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930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1484784"/>
            <a:ext cx="4306391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цілісна система, яка складається із взаємопов'язаних та взаємодоповнюючих елементів, кожний з яких спроможний окремо впливати на розвиток цієї системи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76672"/>
            <a:ext cx="5591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Фінансовий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ринок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140968"/>
            <a:ext cx="902458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Фінансовий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ринок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як сфера 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фінансової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системи</a:t>
            </a:r>
            <a:r>
              <a:rPr lang="ru-RU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включає</a:t>
            </a:r>
            <a:endParaRPr lang="ru-RU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437112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0070C0"/>
                </a:solidFill>
              </a:rPr>
              <a:t>ринок</a:t>
            </a:r>
            <a:r>
              <a:rPr lang="ru-RU" sz="3200" b="1" i="1" dirty="0" smtClean="0">
                <a:solidFill>
                  <a:srgbClr val="0070C0"/>
                </a:solidFill>
              </a:rPr>
              <a:t> грошей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кредитних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ресурсів</a:t>
            </a:r>
            <a:r>
              <a:rPr lang="ru-RU" sz="3200" b="1" i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цінних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паперів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3200" b="1" i="1" dirty="0" err="1" smtClean="0">
                <a:solidFill>
                  <a:srgbClr val="0070C0"/>
                </a:solidFill>
              </a:rPr>
              <a:t>фінансових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послуг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тощо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4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5796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 </a:t>
            </a:r>
            <a:r>
              <a:rPr lang="ru-RU" sz="3200" b="1" dirty="0" err="1" smtClean="0"/>
              <a:t>Місце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роль </a:t>
            </a:r>
            <a:r>
              <a:rPr lang="ru-RU" sz="3200" b="1" dirty="0" err="1" smtClean="0"/>
              <a:t>фінансового</a:t>
            </a:r>
            <a:r>
              <a:rPr lang="ru-RU" sz="3200" b="1" dirty="0" smtClean="0"/>
              <a:t> ринку у </a:t>
            </a:r>
            <a:r>
              <a:rPr lang="ru-RU" sz="3200" b="1" dirty="0" err="1" smtClean="0"/>
              <a:t>фінансовій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системі</a:t>
            </a:r>
            <a:endParaRPr lang="ru-RU" sz="3200" dirty="0"/>
          </a:p>
        </p:txBody>
      </p:sp>
      <p:pic>
        <p:nvPicPr>
          <p:cNvPr id="15362" name="Picture 2" descr="Місце і роль фінансового ринку у фінансовій систем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194266" cy="45609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4365104"/>
            <a:ext cx="3600400" cy="16561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Фінансовий ринок</a:t>
            </a:r>
            <a:endParaRPr lang="ru-RU" sz="3600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395536" y="404664"/>
            <a:ext cx="3168352" cy="4176464"/>
          </a:xfrm>
          <a:prstGeom prst="downArrowCallout">
            <a:avLst>
              <a:gd name="adj1" fmla="val 23196"/>
              <a:gd name="adj2" fmla="val 25000"/>
              <a:gd name="adj3" fmla="val 10820"/>
              <a:gd name="adj4" fmla="val 86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притаманна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лише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ринковій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сфера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відносин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купівля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продаж,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розподіл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перерозподіл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активів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сферами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економіки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42132">
            <a:off x="3628247" y="2431188"/>
            <a:ext cx="3046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Включає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645024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Ефективну банківську систему, </a:t>
            </a:r>
            <a:r>
              <a:rPr lang="uk-UA" sz="2400" b="1" i="1" dirty="0" err="1" smtClean="0"/>
              <a:t>систему</a:t>
            </a:r>
            <a:r>
              <a:rPr lang="uk-UA" sz="2400" b="1" i="1" dirty="0" smtClean="0"/>
              <a:t> фондових та валютних бірж, позабіржову систему, різного роду небанківські фінансово-кредитні інститути</a:t>
            </a:r>
            <a:endParaRPr lang="ru-RU" sz="2400" b="1" i="1" dirty="0"/>
          </a:p>
        </p:txBody>
      </p:sp>
      <p:pic>
        <p:nvPicPr>
          <p:cNvPr id="50178" name="Picture 2" descr="http://www.sumy.ua/uploads/posts/2013-11/1383633868_fna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4519">
            <a:off x="3970277" y="474858"/>
            <a:ext cx="3072784" cy="205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магнитный диск 3"/>
          <p:cNvSpPr/>
          <p:nvPr/>
        </p:nvSpPr>
        <p:spPr>
          <a:xfrm>
            <a:off x="755576" y="836712"/>
            <a:ext cx="2808312" cy="12961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Ф</a:t>
            </a:r>
            <a:r>
              <a:rPr lang="uk-UA" sz="2400" b="1" i="1" dirty="0" err="1" smtClean="0"/>
              <a:t>інансовий</a:t>
            </a:r>
            <a:r>
              <a:rPr lang="uk-UA" sz="2400" b="1" i="1" dirty="0" smtClean="0"/>
              <a:t> ринок</a:t>
            </a:r>
            <a:endParaRPr lang="ru-RU" sz="2400" b="1" i="1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5004048" y="260648"/>
            <a:ext cx="2808312" cy="129614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Фінансова система</a:t>
            </a:r>
            <a:endParaRPr lang="ru-RU" sz="2400" b="1" i="1" dirty="0"/>
          </a:p>
        </p:txBody>
      </p:sp>
      <p:sp>
        <p:nvSpPr>
          <p:cNvPr id="6" name="Стрелка вниз 5"/>
          <p:cNvSpPr/>
          <p:nvPr/>
        </p:nvSpPr>
        <p:spPr>
          <a:xfrm rot="4283907">
            <a:off x="3943658" y="464871"/>
            <a:ext cx="648072" cy="1570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556792"/>
            <a:ext cx="17370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Забезпечує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7067" y="1916832"/>
            <a:ext cx="5656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Нормальне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існування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розвиток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ринку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>
            <a:stCxn id="5" idx="4"/>
          </p:cNvCxnSpPr>
          <p:nvPr/>
        </p:nvCxnSpPr>
        <p:spPr>
          <a:xfrm>
            <a:off x="7812360" y="908720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1763688" y="2204864"/>
            <a:ext cx="93610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899592" y="3645024"/>
            <a:ext cx="2808312" cy="172819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/>
              <a:t>Важливий канал фінансування економіки</a:t>
            </a:r>
            <a:endParaRPr lang="ru-RU" sz="2400" b="1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347864" y="2060848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635896" y="2924944"/>
            <a:ext cx="51332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Фундамент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фінансової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системи</a:t>
            </a:r>
            <a:endPara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Надає їй стабільності й усталеності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http://osvita.ua/doc/images/news/309/30972/denkmalimmobilie-001_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4515">
            <a:off x="4572000" y="4077072"/>
            <a:ext cx="3456384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zn.ua/media/images/614xX/Oct2014/100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817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</a:rPr>
              <a:t>Існування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фінансової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системи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передбачає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вирішення</a:t>
            </a:r>
            <a:r>
              <a:rPr lang="ru-RU" sz="2800" b="1" i="1" dirty="0" smtClean="0">
                <a:solidFill>
                  <a:schemeClr val="bg1"/>
                </a:solidFill>
              </a:rPr>
              <a:t> таких </a:t>
            </a:r>
            <a:r>
              <a:rPr lang="ru-RU" sz="2800" b="1" i="1" dirty="0" err="1" smtClean="0">
                <a:solidFill>
                  <a:schemeClr val="bg1"/>
                </a:solidFill>
              </a:rPr>
              <a:t>завдань</a:t>
            </a:r>
            <a:r>
              <a:rPr lang="ru-RU" sz="2800" b="1" i="1" dirty="0" smtClean="0">
                <a:solidFill>
                  <a:schemeClr val="bg1"/>
                </a:solidFill>
              </a:rPr>
              <a:t>: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84784"/>
            <a:ext cx="7848872" cy="4708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^ </a:t>
            </a:r>
            <a:r>
              <a:rPr lang="ru-RU" sz="20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концентрація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оптимальне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розміщення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достатніх</a:t>
            </a:r>
            <a:r>
              <a:rPr lang="ru-RU" sz="2000" dirty="0" smtClean="0">
                <a:solidFill>
                  <a:schemeClr val="tx1"/>
                </a:solidFill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певного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обсягу</a:t>
            </a:r>
            <a:r>
              <a:rPr lang="ru-RU" sz="2000" dirty="0" smtClean="0">
                <a:solidFill>
                  <a:schemeClr val="tx1"/>
                </a:solidFill>
              </a:rPr>
              <a:t> ВВП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^ </a:t>
            </a:r>
            <a:r>
              <a:rPr lang="ru-RU" sz="2000" dirty="0" err="1" smtClean="0">
                <a:solidFill>
                  <a:schemeClr val="tx1"/>
                </a:solidFill>
              </a:rPr>
              <a:t>досягнення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максимальної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ефективності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наявних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2000" dirty="0" smtClean="0">
                <a:solidFill>
                  <a:schemeClr val="tx1"/>
                </a:solidFill>
              </a:rPr>
              <a:t> - </a:t>
            </a:r>
            <a:r>
              <a:rPr lang="ru-RU" sz="2000" dirty="0" err="1" smtClean="0">
                <a:solidFill>
                  <a:schemeClr val="tx1"/>
                </a:solidFill>
              </a:rPr>
              <a:t>максимізація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обсягів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виробленого</a:t>
            </a:r>
            <a:r>
              <a:rPr lang="ru-RU" sz="2000" dirty="0" smtClean="0">
                <a:solidFill>
                  <a:schemeClr val="tx1"/>
                </a:solidFill>
              </a:rPr>
              <a:t> ВВП на </a:t>
            </a:r>
            <a:r>
              <a:rPr lang="ru-RU" sz="2000" dirty="0" err="1" smtClean="0">
                <a:solidFill>
                  <a:schemeClr val="tx1"/>
                </a:solidFill>
              </a:rPr>
              <a:t>основі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вибору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реальної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структури</a:t>
            </a:r>
            <a:r>
              <a:rPr lang="ru-RU" sz="2000" dirty="0" smtClean="0">
                <a:solidFill>
                  <a:schemeClr val="tx1"/>
                </a:solidFill>
              </a:rPr>
              <a:t> форм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^ </a:t>
            </a:r>
            <a:r>
              <a:rPr lang="ru-RU" sz="2000" dirty="0" err="1" smtClean="0">
                <a:solidFill>
                  <a:schemeClr val="tx1"/>
                </a:solidFill>
              </a:rPr>
              <a:t>встановлення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оптимальних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пропорцій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розподілу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перерозподілу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виробленого</a:t>
            </a:r>
            <a:r>
              <a:rPr lang="ru-RU" sz="2000" dirty="0" smtClean="0">
                <a:solidFill>
                  <a:schemeClr val="tx1"/>
                </a:solidFill>
              </a:rPr>
              <a:t> ВВП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метою </a:t>
            </a:r>
            <a:r>
              <a:rPr lang="ru-RU" sz="2000" dirty="0" err="1" smtClean="0">
                <a:solidFill>
                  <a:schemeClr val="tx1"/>
                </a:solidFill>
              </a:rPr>
              <a:t>повного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2000" dirty="0" smtClean="0">
                <a:solidFill>
                  <a:schemeClr val="tx1"/>
                </a:solidFill>
              </a:rPr>
              <a:t> потреб </a:t>
            </a:r>
            <a:r>
              <a:rPr lang="ru-RU" sz="2000" dirty="0" err="1" smtClean="0">
                <a:solidFill>
                  <a:schemeClr val="tx1"/>
                </a:solidFill>
              </a:rPr>
              <a:t>громадян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підприємств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</a:rPr>
              <a:t>держави</a:t>
            </a:r>
            <a:r>
              <a:rPr lang="ru-RU" sz="2000" dirty="0" smtClean="0">
                <a:solidFill>
                  <a:schemeClr val="tx1"/>
                </a:solidFill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^ </a:t>
            </a:r>
            <a:r>
              <a:rPr lang="ru-RU" sz="2000" dirty="0" err="1" smtClean="0">
                <a:solidFill>
                  <a:schemeClr val="tx1"/>
                </a:solidFill>
              </a:rPr>
              <a:t>всебічне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сприяння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залученню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усіх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тимчасово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коштів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отриманих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доходів</a:t>
            </a:r>
            <a:r>
              <a:rPr lang="ru-RU" sz="2000" dirty="0" smtClean="0">
                <a:solidFill>
                  <a:schemeClr val="tx1"/>
                </a:solidFill>
              </a:rPr>
              <a:t> через </a:t>
            </a:r>
            <a:r>
              <a:rPr lang="ru-RU" sz="2000" dirty="0" err="1" smtClean="0">
                <a:solidFill>
                  <a:schemeClr val="tx1"/>
                </a:solidFill>
              </a:rPr>
              <a:t>інституції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2000" dirty="0" smtClean="0">
                <a:solidFill>
                  <a:schemeClr val="tx1"/>
                </a:solidFill>
              </a:rPr>
              <a:t> ринку на потреби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виробництва</a:t>
            </a:r>
            <a:r>
              <a:rPr lang="ru-RU" sz="2000" dirty="0" smtClean="0">
                <a:solidFill>
                  <a:schemeClr val="tx1"/>
                </a:solidFill>
              </a:rPr>
              <a:t> ВВП;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^ </a:t>
            </a:r>
            <a:r>
              <a:rPr lang="ru-RU" sz="2000" dirty="0" err="1" smtClean="0">
                <a:solidFill>
                  <a:schemeClr val="tx1"/>
                </a:solidFill>
              </a:rPr>
              <a:t>формування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страхових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фондів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r>
              <a:rPr lang="ru-RU" sz="2000" dirty="0" smtClean="0">
                <a:solidFill>
                  <a:schemeClr val="tx1"/>
                </a:solidFill>
              </a:rPr>
              <a:t> метою </a:t>
            </a:r>
            <a:r>
              <a:rPr lang="ru-RU" sz="2000" dirty="0" err="1" smtClean="0">
                <a:solidFill>
                  <a:schemeClr val="tx1"/>
                </a:solidFill>
              </a:rPr>
              <a:t>забезпечення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відшкодування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втрат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фінансових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доходів</a:t>
            </a:r>
            <a:r>
              <a:rPr lang="ru-RU" sz="2000" dirty="0" smtClean="0">
                <a:solidFill>
                  <a:schemeClr val="tx1"/>
                </a:solidFill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</a:rPr>
              <a:t>встановлення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максимальних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передумов</a:t>
            </a:r>
            <a:r>
              <a:rPr lang="ru-RU" sz="2000" dirty="0" smtClean="0">
                <a:solidFill>
                  <a:schemeClr val="tx1"/>
                </a:solidFill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коштів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даних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фондів</a:t>
            </a:r>
            <a:r>
              <a:rPr lang="ru-RU" sz="2000" dirty="0" smtClean="0">
                <a:solidFill>
                  <a:schemeClr val="tx1"/>
                </a:solidFill>
              </a:rPr>
              <a:t> у </a:t>
            </a:r>
            <a:r>
              <a:rPr lang="ru-RU" sz="2000" dirty="0" err="1" smtClean="0">
                <a:solidFill>
                  <a:schemeClr val="tx1"/>
                </a:solidFill>
              </a:rPr>
              <a:t>кругообігу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ресурсів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hrysanthem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2" y="476672"/>
          <a:ext cx="6096000" cy="8229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/>
                        <a:t>Сучасний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рівень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розвитку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фінансового</a:t>
                      </a:r>
                      <a:r>
                        <a:rPr lang="ru-RU" sz="2400" dirty="0"/>
                        <a:t> ринку в </a:t>
                      </a:r>
                      <a:r>
                        <a:rPr lang="ru-RU" sz="2400" dirty="0" err="1"/>
                        <a:t>розвинених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країнах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обумовлюється</a:t>
                      </a:r>
                      <a:endParaRPr lang="ru-RU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1484784"/>
          <a:ext cx="7920880" cy="701040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рівнем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накопичення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господарськими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традиціями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розмірами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суспільного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багатства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та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благополуччя</a:t>
                      </a:r>
                      <a:r>
                        <a:rPr lang="ru-RU" sz="2000" b="1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chemeClr val="bg1"/>
                          </a:solidFill>
                        </a:rPr>
                        <a:t>нації</a:t>
                      </a:r>
                      <a:endParaRPr lang="ru-RU" sz="20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355976" y="2636912"/>
            <a:ext cx="4572000" cy="3785652"/>
          </a:xfrm>
          <a:prstGeom prst="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На </a:t>
            </a:r>
            <a:r>
              <a:rPr lang="ru-RU" sz="2400" b="1" dirty="0" err="1" smtClean="0"/>
              <a:t>фінансовому</a:t>
            </a:r>
            <a:r>
              <a:rPr lang="ru-RU" sz="2400" b="1" dirty="0" smtClean="0"/>
              <a:t> ринку </a:t>
            </a:r>
            <a:r>
              <a:rPr lang="ru-RU" sz="2400" b="1" dirty="0" err="1" smtClean="0"/>
              <a:t>формуються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взаємовідношення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заощаджень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інвестицій</a:t>
            </a:r>
            <a:r>
              <a:rPr lang="ru-RU" sz="2400" b="1" dirty="0" smtClean="0"/>
              <a:t>, де для </a:t>
            </a:r>
            <a:r>
              <a:rPr lang="ru-RU" sz="2400" b="1" dirty="0" err="1" smtClean="0"/>
              <a:t>залучання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заощаджень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вкладника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необхідно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запропонувати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прибуток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мінімально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компенсуватиме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втрати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інфляції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Інакше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заощадження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будуть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переведені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товарну</a:t>
            </a:r>
            <a:r>
              <a:rPr lang="ru-RU" sz="2400" b="1" dirty="0" smtClean="0"/>
              <a:t> форму.</a:t>
            </a:r>
            <a:endParaRPr lang="ru-RU" sz="2400" b="1" dirty="0"/>
          </a:p>
        </p:txBody>
      </p:sp>
      <p:pic>
        <p:nvPicPr>
          <p:cNvPr id="17415" name="Picture 7" descr="http://www.novostimira.com.ua/userfiles/7(15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887391" cy="388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91</TotalTime>
  <Words>389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Обычная</vt:lpstr>
      <vt:lpstr>Бумажная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Наталочка</dc:creator>
  <cp:lastModifiedBy>user</cp:lastModifiedBy>
  <cp:revision>14</cp:revision>
  <dcterms:created xsi:type="dcterms:W3CDTF">2016-02-15T18:55:46Z</dcterms:created>
  <dcterms:modified xsi:type="dcterms:W3CDTF">2016-02-16T16:43:51Z</dcterms:modified>
</cp:coreProperties>
</file>